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8.png" ContentType="image/png"/>
  <Override PartName="/ppt/media/image1.wmf" ContentType="image/x-wmf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wmf" ContentType="image/x-wmf"/>
  <Override PartName="/ppt/media/image29.png" ContentType="image/png"/>
  <Override PartName="/ppt/media/image3.wmf" ContentType="image/x-wmf"/>
  <Override PartName="/ppt/media/image37.gif" ContentType="image/gif"/>
  <Override PartName="/ppt/media/image4.wmf" ContentType="image/x-wmf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32.png" ContentType="image/png"/>
  <Override PartName="/ppt/media/image7.png" ContentType="image/png"/>
  <Override PartName="/ppt/media/image44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45.png" ContentType="image/png"/>
  <Override PartName="/ppt/media/image5.wmf" ContentType="image/x-wmf"/>
  <Override PartName="/ppt/media/image34.png" ContentType="image/png"/>
  <Override PartName="/ppt/media/image39.png" ContentType="image/png"/>
  <Override PartName="/ppt/media/image9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31.png" ContentType="image/png"/>
  <Override PartName="/ppt/media/image30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6.png" ContentType="image/png"/>
  <Override PartName="/ppt/media/image3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a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 hidden="1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2" descr="C:\Users\cem\Desktop\utah_teapot_white.emf"/>
          <p:cNvPicPr/>
          <p:nvPr/>
        </p:nvPicPr>
        <p:blipFill>
          <a:blip r:embed="rId2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 descr="C:\Users\cem\Desktop\utah_teapot_white.emf"/>
          <p:cNvPicPr/>
          <p:nvPr/>
        </p:nvPicPr>
        <p:blipFill>
          <a:blip r:embed="rId3"/>
          <a:stretch/>
        </p:blipFill>
        <p:spPr>
          <a:xfrm>
            <a:off x="3223800" y="791640"/>
            <a:ext cx="2696040" cy="1322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171360"/>
            <a:ext cx="7162200" cy="74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 hidden="1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2" descr="C:\Users\cem\Desktop\utah_teapot_white.emf"/>
          <p:cNvPicPr/>
          <p:nvPr/>
        </p:nvPicPr>
        <p:blipFill>
          <a:blip r:embed="rId2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43" name="Rectangle 9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6"/>
          <p:cNvSpPr/>
          <p:nvPr/>
        </p:nvSpPr>
        <p:spPr>
          <a:xfrm>
            <a:off x="0" y="0"/>
            <a:ext cx="9143280" cy="380556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2" descr="C:\Users\cem\Desktop\utah_teapot_white.emf"/>
          <p:cNvPicPr/>
          <p:nvPr/>
        </p:nvPicPr>
        <p:blipFill>
          <a:blip r:embed="rId3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2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/>
          <p:nvPr/>
        </p:nvSpPr>
        <p:spPr>
          <a:xfrm>
            <a:off x="707040" y="2730600"/>
            <a:ext cx="77716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3000"/>
          </a:bodyPr>
          <a:p>
            <a:pPr algn="ctr"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LinBiolinumT"/>
              </a:rPr>
              <a:t>Scalar Field Transition Animation  with Topology Information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2217960" y="4418280"/>
            <a:ext cx="455724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7000"/>
          </a:bodyPr>
          <a:p>
            <a:pPr algn="ctr">
              <a:lnSpc>
                <a:spcPct val="100000"/>
              </a:lnSpc>
              <a:spcBef>
                <a:spcPts val="660"/>
              </a:spcBef>
              <a:tabLst>
                <a:tab algn="l" pos="0"/>
              </a:tabLst>
            </a:pPr>
            <a:r>
              <a:rPr b="0" lang="en-US" sz="33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He Chen, Tark Patel 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7" name="Picture 2" descr="GDAL Grid Tutorial — GDAL documentation"/>
          <p:cNvPicPr/>
          <p:nvPr/>
        </p:nvPicPr>
        <p:blipFill>
          <a:blip r:embed="rId1"/>
          <a:srcRect l="68570" t="25386" r="10558" b="26961"/>
          <a:stretch/>
        </p:blipFill>
        <p:spPr>
          <a:xfrm>
            <a:off x="2575080" y="2244960"/>
            <a:ext cx="1611720" cy="1533240"/>
          </a:xfrm>
          <a:prstGeom prst="rect">
            <a:avLst/>
          </a:prstGeom>
          <a:ln w="0">
            <a:noFill/>
          </a:ln>
        </p:spPr>
      </p:pic>
      <p:sp>
        <p:nvSpPr>
          <p:cNvPr id="248" name="Rectangle 39"/>
          <p:cNvSpPr/>
          <p:nvPr/>
        </p:nvSpPr>
        <p:spPr>
          <a:xfrm>
            <a:off x="3757320" y="246816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ross 40"/>
          <p:cNvSpPr/>
          <p:nvPr/>
        </p:nvSpPr>
        <p:spPr>
          <a:xfrm>
            <a:off x="2737440" y="239652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ross 41"/>
          <p:cNvSpPr/>
          <p:nvPr/>
        </p:nvSpPr>
        <p:spPr>
          <a:xfrm>
            <a:off x="3767760" y="340380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Rectangle 42"/>
          <p:cNvSpPr/>
          <p:nvPr/>
        </p:nvSpPr>
        <p:spPr>
          <a:xfrm>
            <a:off x="2742120" y="349344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tar: 5 Points 43"/>
          <p:cNvSpPr/>
          <p:nvPr/>
        </p:nvSpPr>
        <p:spPr>
          <a:xfrm>
            <a:off x="5401800" y="91404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Star: 5 Points 44"/>
          <p:cNvSpPr/>
          <p:nvPr/>
        </p:nvSpPr>
        <p:spPr>
          <a:xfrm>
            <a:off x="503280" y="434016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TextBox 45"/>
          <p:cNvSpPr/>
          <p:nvPr/>
        </p:nvSpPr>
        <p:spPr>
          <a:xfrm>
            <a:off x="6002280" y="100728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 1 (leaf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TextBox 46"/>
          <p:cNvSpPr/>
          <p:nvPr/>
        </p:nvSpPr>
        <p:spPr>
          <a:xfrm>
            <a:off x="975240" y="465444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 2 (leaf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Straight Connector 47"/>
          <p:cNvSpPr/>
          <p:nvPr/>
        </p:nvSpPr>
        <p:spPr>
          <a:xfrm flipV="1">
            <a:off x="1082160" y="1469880"/>
            <a:ext cx="4429800" cy="3082320"/>
          </a:xfrm>
          <a:prstGeom prst="line">
            <a:avLst/>
          </a:prstGeom>
          <a:ln w="9525">
            <a:solidFill>
              <a:srgbClr val="a5a5a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Box 48"/>
          <p:cNvSpPr/>
          <p:nvPr/>
        </p:nvSpPr>
        <p:spPr>
          <a:xfrm>
            <a:off x="2361600" y="3998880"/>
            <a:ext cx="30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Saddle point where they join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TextBox 49"/>
          <p:cNvSpPr/>
          <p:nvPr/>
        </p:nvSpPr>
        <p:spPr>
          <a:xfrm>
            <a:off x="6049080" y="1819440"/>
            <a:ext cx="308232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Saddle point’s linear constraint: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Induced matrices are an intemediate form for interpolation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Data Layout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Symmetric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diagonal values M_{i,i} are the function value of node i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value M_{i,j} is the function value where nodes i and j merge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"/>
          <p:cNvGraphicFramePr/>
          <p:nvPr/>
        </p:nvGraphicFramePr>
        <p:xfrm>
          <a:off x="4573080" y="2798280"/>
          <a:ext cx="2398320" cy="2099160"/>
        </p:xfrm>
        <a:graphic>
          <a:graphicData uri="http://schemas.openxmlformats.org/drawingml/2006/table">
            <a:tbl>
              <a:tblPr/>
              <a:tblGrid>
                <a:gridCol w="400320"/>
                <a:gridCol w="400320"/>
                <a:gridCol w="400320"/>
                <a:gridCol w="399240"/>
                <a:gridCol w="399240"/>
                <a:gridCol w="39924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  <a:ea typeface="Nimbus Sans"/>
              </a:rPr>
              <a:t>Merge Tree to </a:t>
            </a: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Induced Matrix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 construct a merge tree from an induced matrix, the nodes and edge of the tree must be sorted by the function value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Then all of the function values are traversed in order and any nodes or edges are added  to the graph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steps are represented by complete graphs that are fully connected by the last step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4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5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6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 construct a merge tree from an induced matrix, the nodes and edge of the tree must be sorted by the function value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Then all of the function values are traversed in order and any nodes or edges are added  to the graph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steps are represented by complete graphs that are fully connected by the last step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5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6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Adding edges to the graph in the order of steps left redundant connections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With entirely labeled nodes, the only case is when the connecting node appears in the middle of the steps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With unlabeled nodes, the edge that needs to be removed depends on its function value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Induced Matrix to Merge Tree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Interpolation can be done in the induced matrix form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Merge tree interpolation methods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Linear interpolation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Simple and fast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Geodesic interpolation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More computationally expensive,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but produces better results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Merge Tree Interpolation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7" name="Title 1"/>
          <p:cNvSpPr/>
          <p:nvPr/>
        </p:nvSpPr>
        <p:spPr>
          <a:xfrm>
            <a:off x="355680" y="1117440"/>
            <a:ext cx="861408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Local constraint is not sufficient for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creating saddle points.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1059120" y="2639880"/>
            <a:ext cx="2851560" cy="238032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5" descr=""/>
          <p:cNvPicPr/>
          <p:nvPr/>
        </p:nvPicPr>
        <p:blipFill>
          <a:blip r:embed="rId2"/>
          <a:stretch/>
        </p:blipFill>
        <p:spPr>
          <a:xfrm>
            <a:off x="4699080" y="2639880"/>
            <a:ext cx="3064320" cy="23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Contour Line Constraint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148320" y="914040"/>
            <a:ext cx="899496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We have to use global constraint to make sure components join at a certain saddle point.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2" name="Picture 3" descr=""/>
          <p:cNvPicPr/>
          <p:nvPr/>
        </p:nvPicPr>
        <p:blipFill>
          <a:blip r:embed="rId1"/>
          <a:srcRect l="0" t="0" r="0" b="32103"/>
          <a:stretch/>
        </p:blipFill>
        <p:spPr>
          <a:xfrm>
            <a:off x="106560" y="2274840"/>
            <a:ext cx="5937840" cy="2485440"/>
          </a:xfrm>
          <a:prstGeom prst="rect">
            <a:avLst/>
          </a:prstGeom>
          <a:ln w="0">
            <a:noFill/>
          </a:ln>
        </p:spPr>
      </p:pic>
      <p:sp>
        <p:nvSpPr>
          <p:cNvPr id="293" name="TextBox 4"/>
          <p:cNvSpPr/>
          <p:nvPr/>
        </p:nvSpPr>
        <p:spPr>
          <a:xfrm>
            <a:off x="5419440" y="3188520"/>
            <a:ext cx="35672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The solution is to add contour line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to make sure the two component contacts exactly at the saddle point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Constraints: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95" name="Picture 5" descr=""/>
          <p:cNvPicPr/>
          <p:nvPr/>
        </p:nvPicPr>
        <p:blipFill>
          <a:blip r:embed="rId1"/>
          <a:stretch/>
        </p:blipFill>
        <p:spPr>
          <a:xfrm>
            <a:off x="578160" y="1739880"/>
            <a:ext cx="3616200" cy="315468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7" descr=""/>
          <p:cNvPicPr/>
          <p:nvPr/>
        </p:nvPicPr>
        <p:blipFill>
          <a:blip r:embed="rId2"/>
          <a:stretch/>
        </p:blipFill>
        <p:spPr>
          <a:xfrm>
            <a:off x="4510800" y="1739880"/>
            <a:ext cx="4146120" cy="3154680"/>
          </a:xfrm>
          <a:prstGeom prst="rect">
            <a:avLst/>
          </a:prstGeom>
          <a:ln w="0">
            <a:noFill/>
          </a:ln>
        </p:spPr>
      </p:pic>
      <p:sp>
        <p:nvSpPr>
          <p:cNvPr id="297" name="TextBox 8"/>
          <p:cNvSpPr/>
          <p:nvPr/>
        </p:nvSpPr>
        <p:spPr>
          <a:xfrm>
            <a:off x="193320" y="1096560"/>
            <a:ext cx="8756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Critical points constraints (local, inequality) + contour line constraints (global, equility)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1"/>
          <p:cNvSpPr/>
          <p:nvPr/>
        </p:nvSpPr>
        <p:spPr>
          <a:xfrm>
            <a:off x="722160" y="3806280"/>
            <a:ext cx="7771680" cy="9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itle 2"/>
          <p:cNvSpPr/>
          <p:nvPr/>
        </p:nvSpPr>
        <p:spPr>
          <a:xfrm>
            <a:off x="722160" y="2434680"/>
            <a:ext cx="777168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Franklin Gothic Medium"/>
              </a:rPr>
              <a:t>Merge Tree From Scalar Field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9" name="TextBox 2"/>
          <p:cNvSpPr/>
          <p:nvPr/>
        </p:nvSpPr>
        <p:spPr>
          <a:xfrm>
            <a:off x="4933080" y="1169640"/>
            <a:ext cx="72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0" name="Picture 2" descr="AutoCAD and the Cartesian Grid: Free AutoCAD Tutorials"/>
          <p:cNvPicPr/>
          <p:nvPr/>
        </p:nvPicPr>
        <p:blipFill>
          <a:blip r:embed="rId1"/>
          <a:stretch/>
        </p:blipFill>
        <p:spPr>
          <a:xfrm>
            <a:off x="344520" y="1113480"/>
            <a:ext cx="2296440" cy="2258640"/>
          </a:xfrm>
          <a:prstGeom prst="rect">
            <a:avLst/>
          </a:prstGeom>
          <a:ln w="0">
            <a:noFill/>
          </a:ln>
        </p:spPr>
      </p:pic>
      <p:sp>
        <p:nvSpPr>
          <p:cNvPr id="301" name="Straight Arrow Connector 4"/>
          <p:cNvSpPr/>
          <p:nvPr/>
        </p:nvSpPr>
        <p:spPr>
          <a:xfrm flipH="1" flipV="1">
            <a:off x="1302480" y="2242440"/>
            <a:ext cx="2044080" cy="76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6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02" name="TextBox 10"/>
              <p:cNvSpPr txBox="1"/>
              <p:nvPr/>
            </p:nvSpPr>
            <p:spPr>
              <a:xfrm>
                <a:off x="3348720" y="2873160"/>
                <a:ext cx="579240" cy="38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5</m:t>
                        </m:r>
                        <m:r>
                          <m:t xml:space="preserve">,</m:t>
                        </m:r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03" name="TextBox 6"/>
          <p:cNvSpPr/>
          <p:nvPr/>
        </p:nvSpPr>
        <p:spPr>
          <a:xfrm>
            <a:off x="286560" y="3954960"/>
            <a:ext cx="4905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Define scalar field on a 2D regular grid (image)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4" name="Picture 4" descr="Scalar field - Wikipedia"/>
          <p:cNvPicPr/>
          <p:nvPr/>
        </p:nvPicPr>
        <p:blipFill>
          <a:blip r:embed="rId2"/>
          <a:stretch/>
        </p:blipFill>
        <p:spPr>
          <a:xfrm>
            <a:off x="5839920" y="2434320"/>
            <a:ext cx="2418480" cy="24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6" name="Picture 5" descr=""/>
          <p:cNvPicPr/>
          <p:nvPr/>
        </p:nvPicPr>
        <p:blipFill>
          <a:blip r:embed="rId1"/>
          <a:stretch/>
        </p:blipFill>
        <p:spPr>
          <a:xfrm>
            <a:off x="564120" y="1162080"/>
            <a:ext cx="3567960" cy="356796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8" descr=""/>
          <p:cNvPicPr/>
          <p:nvPr/>
        </p:nvPicPr>
        <p:blipFill>
          <a:blip r:embed="rId2"/>
          <a:stretch/>
        </p:blipFill>
        <p:spPr>
          <a:xfrm>
            <a:off x="4755960" y="1231920"/>
            <a:ext cx="2157120" cy="1451880"/>
          </a:xfrm>
          <a:prstGeom prst="rect">
            <a:avLst/>
          </a:prstGeom>
          <a:ln cap="sq" w="88900">
            <a:solidFill>
              <a:srgbClr val="c3d69b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>
        <mc:Choice xmlns:a14="http://schemas.microsoft.com/office/drawing/2010/main" Requires="a14">
          <p:sp>
            <p:nvSpPr>
              <p:cNvPr id="308" name="TextBox 13"/>
              <p:cNvSpPr txBox="1"/>
              <p:nvPr/>
            </p:nvSpPr>
            <p:spPr>
              <a:xfrm>
                <a:off x="3936960" y="3214080"/>
                <a:ext cx="4571280" cy="39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𝜆</m:t>
                        </m:r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,</m:t>
                        </m:r>
                        <m:r>
                          <m:t xml:space="preserve">𝑗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r>
                              <m:t xml:space="preserve">𝜆</m:t>
                            </m:r>
                          </m:e>
                        </m:d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,</m:t>
                        </m:r>
                        <m:r>
                          <m:t xml:space="preserve">𝑗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9" name="Rectangle 11"/>
          <p:cNvSpPr/>
          <p:nvPr/>
        </p:nvSpPr>
        <p:spPr>
          <a:xfrm>
            <a:off x="3448080" y="1746360"/>
            <a:ext cx="684000" cy="599400"/>
          </a:xfrm>
          <a:prstGeom prst="rect">
            <a:avLst/>
          </a:prstGeom>
          <a:noFill/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10" name="Straight Arrow Connector 14"/>
          <p:cNvSpPr/>
          <p:nvPr/>
        </p:nvSpPr>
        <p:spPr>
          <a:xfrm flipV="1">
            <a:off x="4132800" y="1956960"/>
            <a:ext cx="62244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a9c57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Straight Arrow Connector 16"/>
          <p:cNvSpPr/>
          <p:nvPr/>
        </p:nvSpPr>
        <p:spPr>
          <a:xfrm flipH="1" flipV="1">
            <a:off x="5653080" y="1894680"/>
            <a:ext cx="430920" cy="144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a9c57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Fill the Rest of the Points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3" name="TextBox 11"/>
          <p:cNvSpPr/>
          <p:nvPr/>
        </p:nvSpPr>
        <p:spPr>
          <a:xfrm>
            <a:off x="410760" y="1180440"/>
            <a:ext cx="8542080" cy="13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DejaVu Sans"/>
              </a:rPr>
              <a:t>Sum of per-pixel Laplacian: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s.t.: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4" name="TextBox 12"/>
          <p:cNvSpPr/>
          <p:nvPr/>
        </p:nvSpPr>
        <p:spPr>
          <a:xfrm>
            <a:off x="190440" y="2934360"/>
            <a:ext cx="260712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For local maximum: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…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TextBox 13"/>
          <p:cNvSpPr/>
          <p:nvPr/>
        </p:nvSpPr>
        <p:spPr>
          <a:xfrm>
            <a:off x="2959200" y="2930760"/>
            <a:ext cx="2306520" cy="16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Saddle constraint: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6" name="TextBox 14"/>
          <p:cNvSpPr/>
          <p:nvPr/>
        </p:nvSpPr>
        <p:spPr>
          <a:xfrm>
            <a:off x="5661000" y="2930760"/>
            <a:ext cx="276372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Contour line constraint: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…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7" name="Rectangle 16"/>
          <p:cNvSpPr/>
          <p:nvPr/>
        </p:nvSpPr>
        <p:spPr>
          <a:xfrm>
            <a:off x="3240" y="3579480"/>
            <a:ext cx="8826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dae3f3"/>
                </a:solidFill>
                <a:latin typeface="Calibri"/>
                <a:ea typeface="DejaVu Sans"/>
              </a:rPr>
              <a:t>All linear equality / inequality constraint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9" name="Picture 3" descr=""/>
          <p:cNvPicPr/>
          <p:nvPr/>
        </p:nvPicPr>
        <p:blipFill>
          <a:blip r:embed="rId1"/>
          <a:stretch/>
        </p:blipFill>
        <p:spPr>
          <a:xfrm>
            <a:off x="387720" y="1177560"/>
            <a:ext cx="3501000" cy="313020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6" descr=""/>
          <p:cNvPicPr/>
          <p:nvPr/>
        </p:nvPicPr>
        <p:blipFill>
          <a:blip r:embed="rId2"/>
          <a:stretch/>
        </p:blipFill>
        <p:spPr>
          <a:xfrm>
            <a:off x="4826520" y="990360"/>
            <a:ext cx="3721320" cy="2120400"/>
          </a:xfrm>
          <a:prstGeom prst="rect">
            <a:avLst/>
          </a:prstGeom>
          <a:ln w="0">
            <a:noFill/>
          </a:ln>
        </p:spPr>
      </p:pic>
      <p:sp>
        <p:nvSpPr>
          <p:cNvPr id="321" name="Arrow: Right 9"/>
          <p:cNvSpPr/>
          <p:nvPr/>
        </p:nvSpPr>
        <p:spPr>
          <a:xfrm>
            <a:off x="3990960" y="2463840"/>
            <a:ext cx="542160" cy="37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1" descr=""/>
          <p:cNvPicPr/>
          <p:nvPr/>
        </p:nvPicPr>
        <p:blipFill>
          <a:blip r:embed="rId3"/>
          <a:stretch/>
        </p:blipFill>
        <p:spPr>
          <a:xfrm>
            <a:off x="4826520" y="3211920"/>
            <a:ext cx="1968120" cy="188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4" name="Picture 4" descr=""/>
          <p:cNvPicPr/>
          <p:nvPr/>
        </p:nvPicPr>
        <p:blipFill>
          <a:blip r:embed="rId1"/>
          <a:stretch/>
        </p:blipFill>
        <p:spPr>
          <a:xfrm>
            <a:off x="495000" y="1270080"/>
            <a:ext cx="3533400" cy="309708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10" descr=""/>
          <p:cNvPicPr/>
          <p:nvPr/>
        </p:nvPicPr>
        <p:blipFill>
          <a:blip r:embed="rId2"/>
          <a:stretch/>
        </p:blipFill>
        <p:spPr>
          <a:xfrm>
            <a:off x="5114880" y="1336680"/>
            <a:ext cx="3233880" cy="2963880"/>
          </a:xfrm>
          <a:prstGeom prst="rect">
            <a:avLst/>
          </a:prstGeom>
          <a:ln w="0">
            <a:noFill/>
          </a:ln>
        </p:spPr>
      </p:pic>
      <p:sp>
        <p:nvSpPr>
          <p:cNvPr id="326" name="Arrow: Right 12"/>
          <p:cNvSpPr/>
          <p:nvPr/>
        </p:nvSpPr>
        <p:spPr>
          <a:xfrm>
            <a:off x="4257720" y="2502000"/>
            <a:ext cx="542160" cy="37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Franklin Gothic Medium"/>
              </a:rPr>
              <a:t>Topological Simplification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869400" y="1347480"/>
            <a:ext cx="3426120" cy="289332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4514040" y="1347480"/>
            <a:ext cx="3781440" cy="2887920"/>
          </a:xfrm>
          <a:prstGeom prst="rect">
            <a:avLst/>
          </a:prstGeom>
          <a:ln w="0">
            <a:noFill/>
          </a:ln>
        </p:spPr>
      </p:pic>
      <p:sp>
        <p:nvSpPr>
          <p:cNvPr id="131" name="TextBox 7"/>
          <p:cNvSpPr/>
          <p:nvPr/>
        </p:nvSpPr>
        <p:spPr>
          <a:xfrm>
            <a:off x="1841400" y="4517640"/>
            <a:ext cx="688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xtBox 8"/>
          <p:cNvSpPr/>
          <p:nvPr/>
        </p:nvSpPr>
        <p:spPr>
          <a:xfrm>
            <a:off x="6141960" y="4517640"/>
            <a:ext cx="11671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Simplified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Franklin Gothic Medium"/>
              </a:rPr>
              <a:t>Merge Tree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/>
        </p:blipFill>
        <p:spPr>
          <a:xfrm>
            <a:off x="5109120" y="1249560"/>
            <a:ext cx="3322440" cy="30488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2"/>
          <a:stretch/>
        </p:blipFill>
        <p:spPr>
          <a:xfrm>
            <a:off x="504000" y="1249560"/>
            <a:ext cx="3746160" cy="3066840"/>
          </a:xfrm>
          <a:prstGeom prst="rect">
            <a:avLst/>
          </a:prstGeom>
          <a:ln w="0">
            <a:noFill/>
          </a:ln>
        </p:spPr>
      </p:pic>
      <p:sp>
        <p:nvSpPr>
          <p:cNvPr id="136" name="TextBox 7"/>
          <p:cNvSpPr/>
          <p:nvPr/>
        </p:nvSpPr>
        <p:spPr>
          <a:xfrm>
            <a:off x="1827720" y="4517640"/>
            <a:ext cx="12783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Merge tree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xtBox 8"/>
          <p:cNvSpPr/>
          <p:nvPr/>
        </p:nvSpPr>
        <p:spPr>
          <a:xfrm>
            <a:off x="6129720" y="4517640"/>
            <a:ext cx="158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Segmentation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1000"/>
          </a:bodyPr>
          <a:p>
            <a:pPr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Franklin Gothic Medium"/>
              </a:rPr>
              <a:t>Critical Points: Local Maximum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776880" y="1314000"/>
            <a:ext cx="3237480" cy="2206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9"/>
          <p:cNvSpPr/>
          <p:nvPr/>
        </p:nvSpPr>
        <p:spPr>
          <a:xfrm>
            <a:off x="1206360" y="3778560"/>
            <a:ext cx="1782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Local Maximum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5737320" y="145188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20"/>
          <p:cNvSpPr/>
          <p:nvPr/>
        </p:nvSpPr>
        <p:spPr>
          <a:xfrm>
            <a:off x="6474960" y="17020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3" name="Rectangle 21"/>
          <p:cNvSpPr/>
          <p:nvPr/>
        </p:nvSpPr>
        <p:spPr>
          <a:xfrm>
            <a:off x="7044480" y="16984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4" name="Rectangle 22"/>
          <p:cNvSpPr/>
          <p:nvPr/>
        </p:nvSpPr>
        <p:spPr>
          <a:xfrm>
            <a:off x="5905800" y="16984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5" name="Rectangle 23"/>
          <p:cNvSpPr/>
          <p:nvPr/>
        </p:nvSpPr>
        <p:spPr>
          <a:xfrm>
            <a:off x="5905800" y="229068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6" name="Rectangle 24"/>
          <p:cNvSpPr/>
          <p:nvPr/>
        </p:nvSpPr>
        <p:spPr>
          <a:xfrm>
            <a:off x="5905800" y="2832120"/>
            <a:ext cx="306720" cy="10728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7" name="Rectangle 25"/>
          <p:cNvSpPr/>
          <p:nvPr/>
        </p:nvSpPr>
        <p:spPr>
          <a:xfrm>
            <a:off x="6474960" y="285768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8" name="Rectangle 26"/>
          <p:cNvSpPr/>
          <p:nvPr/>
        </p:nvSpPr>
        <p:spPr>
          <a:xfrm>
            <a:off x="7044480" y="284472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9" name="Rectangle 27"/>
          <p:cNvSpPr/>
          <p:nvPr/>
        </p:nvSpPr>
        <p:spPr>
          <a:xfrm>
            <a:off x="7044480" y="2279160"/>
            <a:ext cx="306720" cy="81720"/>
          </a:xfrm>
          <a:prstGeom prst="rect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0" name="TextBox 28"/>
          <p:cNvSpPr/>
          <p:nvPr/>
        </p:nvSpPr>
        <p:spPr>
          <a:xfrm>
            <a:off x="1132560" y="4333320"/>
            <a:ext cx="46861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Corresponds to Leaf Node in the Merge Tree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4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Franklin Gothic Medium"/>
              </a:rPr>
              <a:t>Critical Points: Saddle point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TextBox 9"/>
          <p:cNvSpPr/>
          <p:nvPr/>
        </p:nvSpPr>
        <p:spPr>
          <a:xfrm>
            <a:off x="1221480" y="3781800"/>
            <a:ext cx="1444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Saddle point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xtBox 28"/>
          <p:cNvSpPr/>
          <p:nvPr/>
        </p:nvSpPr>
        <p:spPr>
          <a:xfrm>
            <a:off x="1134360" y="4333320"/>
            <a:ext cx="4843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Where two or more connected component join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Picture 4" descr=""/>
          <p:cNvPicPr/>
          <p:nvPr/>
        </p:nvPicPr>
        <p:blipFill>
          <a:blip r:embed="rId1"/>
          <a:stretch/>
        </p:blipFill>
        <p:spPr>
          <a:xfrm>
            <a:off x="921240" y="1335600"/>
            <a:ext cx="2890080" cy="199584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5579280" y="155196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17"/>
          <p:cNvSpPr/>
          <p:nvPr/>
        </p:nvSpPr>
        <p:spPr>
          <a:xfrm>
            <a:off x="6886440" y="17985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Rectangle 18"/>
          <p:cNvSpPr/>
          <p:nvPr/>
        </p:nvSpPr>
        <p:spPr>
          <a:xfrm>
            <a:off x="5747400" y="23792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Rectangle 29"/>
          <p:cNvSpPr/>
          <p:nvPr/>
        </p:nvSpPr>
        <p:spPr>
          <a:xfrm>
            <a:off x="5747400" y="29318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Rectangle 30"/>
          <p:cNvSpPr/>
          <p:nvPr/>
        </p:nvSpPr>
        <p:spPr>
          <a:xfrm>
            <a:off x="6886440" y="29448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Rectangle 31"/>
          <p:cNvSpPr/>
          <p:nvPr/>
        </p:nvSpPr>
        <p:spPr>
          <a:xfrm>
            <a:off x="6886440" y="23792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ross 39"/>
          <p:cNvSpPr/>
          <p:nvPr/>
        </p:nvSpPr>
        <p:spPr>
          <a:xfrm>
            <a:off x="5758920" y="17193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ross 40"/>
          <p:cNvSpPr/>
          <p:nvPr/>
        </p:nvSpPr>
        <p:spPr>
          <a:xfrm>
            <a:off x="6334200" y="17193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ross 41"/>
          <p:cNvSpPr/>
          <p:nvPr/>
        </p:nvSpPr>
        <p:spPr>
          <a:xfrm>
            <a:off x="6328080" y="28328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457200" y="1001880"/>
            <a:ext cx="53010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[Charles et al. 2017] [T. F. Banchoff. et al. 1970]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6" name="Picture 2" descr="GDAL Grid Tutorial — GDAL documentation"/>
          <p:cNvPicPr/>
          <p:nvPr/>
        </p:nvPicPr>
        <p:blipFill>
          <a:blip r:embed="rId1"/>
          <a:srcRect l="68570" t="25386" r="10558" b="26961"/>
          <a:stretch/>
        </p:blipFill>
        <p:spPr>
          <a:xfrm>
            <a:off x="93960" y="1515600"/>
            <a:ext cx="1782000" cy="169524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325240" y="151560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68" name="Cross 72"/>
          <p:cNvSpPr/>
          <p:nvPr/>
        </p:nvSpPr>
        <p:spPr>
          <a:xfrm>
            <a:off x="85248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ross 73"/>
          <p:cNvSpPr/>
          <p:nvPr/>
        </p:nvSpPr>
        <p:spPr>
          <a:xfrm>
            <a:off x="143856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ross 74"/>
          <p:cNvSpPr/>
          <p:nvPr/>
        </p:nvSpPr>
        <p:spPr>
          <a:xfrm>
            <a:off x="269280" y="16664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ross 75"/>
          <p:cNvSpPr/>
          <p:nvPr/>
        </p:nvSpPr>
        <p:spPr>
          <a:xfrm>
            <a:off x="269280" y="22435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ross 76"/>
          <p:cNvSpPr/>
          <p:nvPr/>
        </p:nvSpPr>
        <p:spPr>
          <a:xfrm>
            <a:off x="269280" y="27964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ross 77"/>
          <p:cNvSpPr/>
          <p:nvPr/>
        </p:nvSpPr>
        <p:spPr>
          <a:xfrm>
            <a:off x="843120" y="28090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ross 78"/>
          <p:cNvSpPr/>
          <p:nvPr/>
        </p:nvSpPr>
        <p:spPr>
          <a:xfrm>
            <a:off x="1416600" y="27964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ross 79"/>
          <p:cNvSpPr/>
          <p:nvPr/>
        </p:nvSpPr>
        <p:spPr>
          <a:xfrm>
            <a:off x="1416600" y="22435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80"/>
          <p:cNvSpPr/>
          <p:nvPr/>
        </p:nvSpPr>
        <p:spPr>
          <a:xfrm>
            <a:off x="3062520" y="17658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1"/>
          <p:cNvSpPr/>
          <p:nvPr/>
        </p:nvSpPr>
        <p:spPr>
          <a:xfrm>
            <a:off x="3632040" y="176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82"/>
          <p:cNvSpPr/>
          <p:nvPr/>
        </p:nvSpPr>
        <p:spPr>
          <a:xfrm>
            <a:off x="2493360" y="176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Rectangle 83"/>
          <p:cNvSpPr/>
          <p:nvPr/>
        </p:nvSpPr>
        <p:spPr>
          <a:xfrm>
            <a:off x="2493360" y="2342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Rectangle 84"/>
          <p:cNvSpPr/>
          <p:nvPr/>
        </p:nvSpPr>
        <p:spPr>
          <a:xfrm>
            <a:off x="2493360" y="289548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Rectangle 85"/>
          <p:cNvSpPr/>
          <p:nvPr/>
        </p:nvSpPr>
        <p:spPr>
          <a:xfrm>
            <a:off x="3062520" y="29210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Rectangle 86"/>
          <p:cNvSpPr/>
          <p:nvPr/>
        </p:nvSpPr>
        <p:spPr>
          <a:xfrm>
            <a:off x="3632040" y="29084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Rectangle 87"/>
          <p:cNvSpPr/>
          <p:nvPr/>
        </p:nvSpPr>
        <p:spPr>
          <a:xfrm>
            <a:off x="3632040" y="234252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Box 88"/>
          <p:cNvSpPr/>
          <p:nvPr/>
        </p:nvSpPr>
        <p:spPr>
          <a:xfrm>
            <a:off x="192600" y="3482280"/>
            <a:ext cx="1782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TextBox 89"/>
          <p:cNvSpPr/>
          <p:nvPr/>
        </p:nvSpPr>
        <p:spPr>
          <a:xfrm>
            <a:off x="2430360" y="3482280"/>
            <a:ext cx="17128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minimum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6" name="Picture 2" descr="GDAL Grid Tutorial — GDAL documentation"/>
          <p:cNvPicPr/>
          <p:nvPr/>
        </p:nvPicPr>
        <p:blipFill>
          <a:blip r:embed="rId3"/>
          <a:srcRect l="68570" t="25386" r="10558" b="26961"/>
          <a:stretch/>
        </p:blipFill>
        <p:spPr>
          <a:xfrm>
            <a:off x="4308840" y="155232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87" name="Rectangle 91"/>
          <p:cNvSpPr/>
          <p:nvPr/>
        </p:nvSpPr>
        <p:spPr>
          <a:xfrm>
            <a:off x="5615640" y="17989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Rectangle 92"/>
          <p:cNvSpPr/>
          <p:nvPr/>
        </p:nvSpPr>
        <p:spPr>
          <a:xfrm>
            <a:off x="4476960" y="23796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Rectangle 93"/>
          <p:cNvSpPr/>
          <p:nvPr/>
        </p:nvSpPr>
        <p:spPr>
          <a:xfrm>
            <a:off x="4476960" y="293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Rectangle 94"/>
          <p:cNvSpPr/>
          <p:nvPr/>
        </p:nvSpPr>
        <p:spPr>
          <a:xfrm>
            <a:off x="5615640" y="294516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Rectangle 95"/>
          <p:cNvSpPr/>
          <p:nvPr/>
        </p:nvSpPr>
        <p:spPr>
          <a:xfrm>
            <a:off x="5615640" y="23796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Picture 2" descr="GDAL Grid Tutorial — GDAL documentation"/>
          <p:cNvPicPr/>
          <p:nvPr/>
        </p:nvPicPr>
        <p:blipFill>
          <a:blip r:embed="rId4"/>
          <a:srcRect l="68570" t="25386" r="10558" b="26961"/>
          <a:stretch/>
        </p:blipFill>
        <p:spPr>
          <a:xfrm>
            <a:off x="6508800" y="156492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97"/>
          <p:cNvSpPr/>
          <p:nvPr/>
        </p:nvSpPr>
        <p:spPr>
          <a:xfrm>
            <a:off x="7246440" y="18151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Rectangle 98"/>
          <p:cNvSpPr/>
          <p:nvPr/>
        </p:nvSpPr>
        <p:spPr>
          <a:xfrm>
            <a:off x="7815960" y="1811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Rectangle 99"/>
          <p:cNvSpPr/>
          <p:nvPr/>
        </p:nvSpPr>
        <p:spPr>
          <a:xfrm>
            <a:off x="6676920" y="181152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Rectangle 100"/>
          <p:cNvSpPr/>
          <p:nvPr/>
        </p:nvSpPr>
        <p:spPr>
          <a:xfrm>
            <a:off x="6676920" y="2392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Rectangle 101"/>
          <p:cNvSpPr/>
          <p:nvPr/>
        </p:nvSpPr>
        <p:spPr>
          <a:xfrm>
            <a:off x="6676920" y="29448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Rectangle 102"/>
          <p:cNvSpPr/>
          <p:nvPr/>
        </p:nvSpPr>
        <p:spPr>
          <a:xfrm>
            <a:off x="7815960" y="23922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ross 103"/>
          <p:cNvSpPr/>
          <p:nvPr/>
        </p:nvSpPr>
        <p:spPr>
          <a:xfrm>
            <a:off x="4488120" y="17197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ross 104"/>
          <p:cNvSpPr/>
          <p:nvPr/>
        </p:nvSpPr>
        <p:spPr>
          <a:xfrm>
            <a:off x="5063400" y="17197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ross 105"/>
          <p:cNvSpPr/>
          <p:nvPr/>
        </p:nvSpPr>
        <p:spPr>
          <a:xfrm>
            <a:off x="5057280" y="2833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Box 106"/>
          <p:cNvSpPr/>
          <p:nvPr/>
        </p:nvSpPr>
        <p:spPr>
          <a:xfrm>
            <a:off x="4279320" y="3482280"/>
            <a:ext cx="243720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Saddle point: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Inclining directions are separatedby declining directions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Box 107"/>
          <p:cNvSpPr/>
          <p:nvPr/>
        </p:nvSpPr>
        <p:spPr>
          <a:xfrm>
            <a:off x="6702120" y="3482280"/>
            <a:ext cx="24372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Regular point: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Inclining directions and declining directions are simply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4" name="Cross 108"/>
          <p:cNvSpPr/>
          <p:nvPr/>
        </p:nvSpPr>
        <p:spPr>
          <a:xfrm>
            <a:off x="7269120" y="285012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ross 109"/>
          <p:cNvSpPr/>
          <p:nvPr/>
        </p:nvSpPr>
        <p:spPr>
          <a:xfrm>
            <a:off x="7817400" y="28580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ross 110"/>
          <p:cNvSpPr/>
          <p:nvPr/>
        </p:nvSpPr>
        <p:spPr>
          <a:xfrm>
            <a:off x="1434600" y="469296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Rectangle 111"/>
          <p:cNvSpPr/>
          <p:nvPr/>
        </p:nvSpPr>
        <p:spPr>
          <a:xfrm>
            <a:off x="5195880" y="484632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TextBox 112"/>
          <p:cNvSpPr/>
          <p:nvPr/>
        </p:nvSpPr>
        <p:spPr>
          <a:xfrm>
            <a:off x="1722240" y="4661640"/>
            <a:ext cx="25740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Points with higher 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TextBox 113"/>
          <p:cNvSpPr/>
          <p:nvPr/>
        </p:nvSpPr>
        <p:spPr>
          <a:xfrm>
            <a:off x="5494680" y="4702680"/>
            <a:ext cx="24825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Points with lower value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1" name="Picture 2" descr="GDAL Grid Tutorial — GDAL documentation"/>
          <p:cNvPicPr/>
          <p:nvPr/>
        </p:nvPicPr>
        <p:blipFill>
          <a:blip r:embed="rId1"/>
          <a:srcRect l="68570" t="25386" r="10558" b="26961"/>
          <a:stretch/>
        </p:blipFill>
        <p:spPr>
          <a:xfrm>
            <a:off x="236160" y="1368360"/>
            <a:ext cx="1782000" cy="16952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2" descr="GDAL Grid Tutorial — GDAL documentation"/>
          <p:cNvPicPr/>
          <p:nvPr/>
        </p:nvPicPr>
        <p:blipFill>
          <a:blip r:embed="rId2"/>
          <a:srcRect l="68570" t="25386" r="10558" b="26961"/>
          <a:stretch/>
        </p:blipFill>
        <p:spPr>
          <a:xfrm>
            <a:off x="2467080" y="1368360"/>
            <a:ext cx="1782000" cy="1695240"/>
          </a:xfrm>
          <a:prstGeom prst="rect">
            <a:avLst/>
          </a:prstGeom>
          <a:ln w="0">
            <a:noFill/>
          </a:ln>
        </p:spPr>
      </p:pic>
      <p:sp>
        <p:nvSpPr>
          <p:cNvPr id="213" name="Cross 154"/>
          <p:cNvSpPr/>
          <p:nvPr/>
        </p:nvSpPr>
        <p:spPr>
          <a:xfrm>
            <a:off x="99432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ross 155"/>
          <p:cNvSpPr/>
          <p:nvPr/>
        </p:nvSpPr>
        <p:spPr>
          <a:xfrm>
            <a:off x="158040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ross 156"/>
          <p:cNvSpPr/>
          <p:nvPr/>
        </p:nvSpPr>
        <p:spPr>
          <a:xfrm>
            <a:off x="411120" y="151920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ross 157"/>
          <p:cNvSpPr/>
          <p:nvPr/>
        </p:nvSpPr>
        <p:spPr>
          <a:xfrm>
            <a:off x="411120" y="20962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ross 158"/>
          <p:cNvSpPr/>
          <p:nvPr/>
        </p:nvSpPr>
        <p:spPr>
          <a:xfrm>
            <a:off x="411120" y="26492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ross 159"/>
          <p:cNvSpPr/>
          <p:nvPr/>
        </p:nvSpPr>
        <p:spPr>
          <a:xfrm>
            <a:off x="984960" y="26618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ross 160"/>
          <p:cNvSpPr/>
          <p:nvPr/>
        </p:nvSpPr>
        <p:spPr>
          <a:xfrm>
            <a:off x="1558800" y="264924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ross 161"/>
          <p:cNvSpPr/>
          <p:nvPr/>
        </p:nvSpPr>
        <p:spPr>
          <a:xfrm>
            <a:off x="1558800" y="2096280"/>
            <a:ext cx="284040" cy="30564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162"/>
          <p:cNvSpPr/>
          <p:nvPr/>
        </p:nvSpPr>
        <p:spPr>
          <a:xfrm>
            <a:off x="3204720" y="161820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Rectangle 163"/>
          <p:cNvSpPr/>
          <p:nvPr/>
        </p:nvSpPr>
        <p:spPr>
          <a:xfrm>
            <a:off x="3774240" y="16149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Rectangle 164"/>
          <p:cNvSpPr/>
          <p:nvPr/>
        </p:nvSpPr>
        <p:spPr>
          <a:xfrm>
            <a:off x="2635200" y="161496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Rectangle 165"/>
          <p:cNvSpPr/>
          <p:nvPr/>
        </p:nvSpPr>
        <p:spPr>
          <a:xfrm>
            <a:off x="2635200" y="219528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Rectangle 166"/>
          <p:cNvSpPr/>
          <p:nvPr/>
        </p:nvSpPr>
        <p:spPr>
          <a:xfrm>
            <a:off x="2635200" y="2748240"/>
            <a:ext cx="306720" cy="10728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Rectangle 167"/>
          <p:cNvSpPr/>
          <p:nvPr/>
        </p:nvSpPr>
        <p:spPr>
          <a:xfrm>
            <a:off x="3204720" y="277380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Rectangle 168"/>
          <p:cNvSpPr/>
          <p:nvPr/>
        </p:nvSpPr>
        <p:spPr>
          <a:xfrm>
            <a:off x="3774240" y="276084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Rectangle 169"/>
          <p:cNvSpPr/>
          <p:nvPr/>
        </p:nvSpPr>
        <p:spPr>
          <a:xfrm>
            <a:off x="3774240" y="2195280"/>
            <a:ext cx="306720" cy="8172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Box 170"/>
          <p:cNvSpPr/>
          <p:nvPr/>
        </p:nvSpPr>
        <p:spPr>
          <a:xfrm>
            <a:off x="334440" y="3335040"/>
            <a:ext cx="1782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TextBox 171"/>
          <p:cNvSpPr/>
          <p:nvPr/>
        </p:nvSpPr>
        <p:spPr>
          <a:xfrm>
            <a:off x="2572200" y="3335040"/>
            <a:ext cx="17128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minimum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TextBox 172"/>
          <p:cNvSpPr/>
          <p:nvPr/>
        </p:nvSpPr>
        <p:spPr>
          <a:xfrm>
            <a:off x="5429160" y="1440360"/>
            <a:ext cx="438048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For local maximum/minimum: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/>
          <p:nvPr/>
        </p:nvSpPr>
        <p:spPr>
          <a:xfrm>
            <a:off x="457200" y="17136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4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Franklin Gothic Medium"/>
              </a:rPr>
              <a:t>Critical Points: Discrete Definition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3" name="Picture 2" descr="GDAL Grid Tutorial — GDAL documentation"/>
          <p:cNvPicPr/>
          <p:nvPr/>
        </p:nvPicPr>
        <p:blipFill>
          <a:blip r:embed="rId1"/>
          <a:srcRect l="68570" t="25386" r="10558" b="26961"/>
          <a:stretch/>
        </p:blipFill>
        <p:spPr>
          <a:xfrm>
            <a:off x="2575080" y="2244960"/>
            <a:ext cx="1611720" cy="1533240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39"/>
          <p:cNvSpPr/>
          <p:nvPr/>
        </p:nvSpPr>
        <p:spPr>
          <a:xfrm>
            <a:off x="3757320" y="246816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ross 40"/>
          <p:cNvSpPr/>
          <p:nvPr/>
        </p:nvSpPr>
        <p:spPr>
          <a:xfrm>
            <a:off x="2737440" y="239652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ross 41"/>
          <p:cNvSpPr/>
          <p:nvPr/>
        </p:nvSpPr>
        <p:spPr>
          <a:xfrm>
            <a:off x="3767760" y="3403800"/>
            <a:ext cx="257040" cy="276120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Rectangle 42"/>
          <p:cNvSpPr/>
          <p:nvPr/>
        </p:nvSpPr>
        <p:spPr>
          <a:xfrm>
            <a:off x="2742120" y="3493440"/>
            <a:ext cx="277560" cy="9720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tar: 5 Points 43"/>
          <p:cNvSpPr/>
          <p:nvPr/>
        </p:nvSpPr>
        <p:spPr>
          <a:xfrm>
            <a:off x="5401800" y="91404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Star: 5 Points 44"/>
          <p:cNvSpPr/>
          <p:nvPr/>
        </p:nvSpPr>
        <p:spPr>
          <a:xfrm>
            <a:off x="503280" y="4340160"/>
            <a:ext cx="578160" cy="555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a0000"/>
          </a:solidFill>
          <a:ln>
            <a:solidFill>
              <a:srgbClr val="71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TextBox 45"/>
          <p:cNvSpPr/>
          <p:nvPr/>
        </p:nvSpPr>
        <p:spPr>
          <a:xfrm>
            <a:off x="6002280" y="100728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 1 (leaf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TextBox 46"/>
          <p:cNvSpPr/>
          <p:nvPr/>
        </p:nvSpPr>
        <p:spPr>
          <a:xfrm>
            <a:off x="975240" y="4654440"/>
            <a:ext cx="2747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Local maximum 2 (leaf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Straight Connector 47"/>
          <p:cNvSpPr/>
          <p:nvPr/>
        </p:nvSpPr>
        <p:spPr>
          <a:xfrm flipV="1">
            <a:off x="1082160" y="1469880"/>
            <a:ext cx="4429800" cy="3082320"/>
          </a:xfrm>
          <a:prstGeom prst="line">
            <a:avLst/>
          </a:prstGeom>
          <a:ln w="9525">
            <a:solidFill>
              <a:srgbClr val="a5a5a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Box 48"/>
          <p:cNvSpPr/>
          <p:nvPr/>
        </p:nvSpPr>
        <p:spPr>
          <a:xfrm>
            <a:off x="2361600" y="3998880"/>
            <a:ext cx="303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Saddle point where they join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TextBox 49"/>
          <p:cNvSpPr/>
          <p:nvPr/>
        </p:nvSpPr>
        <p:spPr>
          <a:xfrm>
            <a:off x="6049080" y="1819440"/>
            <a:ext cx="308232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Saddle point’s linear constraint: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1659</TotalTime>
  <Application>LibreOffice/7.1.2.2$Linux_X86_64 LibreOffice_project/10$Build-2</Application>
  <AppVersion>15.0000</AppVersion>
  <Words>401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2016-10-05T07:14:09Z</dcterms:created>
  <dc:creator>cem</dc:creator>
  <dc:description/>
  <dc:language>en-US</dc:language>
  <cp:lastModifiedBy/>
  <dcterms:modified xsi:type="dcterms:W3CDTF">2021-05-05T01:27:42Z</dcterms:modified>
  <cp:revision>115</cp:revision>
  <dc:subject/>
  <dc:title>3D Modeling of Knittable Structures with Stitch Meshes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(16:9)</vt:lpwstr>
  </property>
  <property fmtid="{D5CDD505-2E9C-101B-9397-08002B2CF9AE}" pid="3" name="Slides">
    <vt:i4>18</vt:i4>
  </property>
</Properties>
</file>